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6"/>
  </p:notesMasterIdLst>
  <p:sldIdLst>
    <p:sldId id="651" r:id="rId3"/>
    <p:sldId id="669" r:id="rId4"/>
    <p:sldId id="670" r:id="rId5"/>
    <p:sldId id="658" r:id="rId6"/>
    <p:sldId id="664" r:id="rId7"/>
    <p:sldId id="671" r:id="rId8"/>
    <p:sldId id="660" r:id="rId9"/>
    <p:sldId id="661" r:id="rId10"/>
    <p:sldId id="662" r:id="rId11"/>
    <p:sldId id="681" r:id="rId12"/>
    <p:sldId id="679" r:id="rId13"/>
    <p:sldId id="652" r:id="rId14"/>
    <p:sldId id="641" r:id="rId15"/>
    <p:sldId id="663" r:id="rId16"/>
    <p:sldId id="665" r:id="rId17"/>
    <p:sldId id="666" r:id="rId18"/>
    <p:sldId id="680" r:id="rId19"/>
    <p:sldId id="672" r:id="rId20"/>
    <p:sldId id="667" r:id="rId21"/>
    <p:sldId id="654" r:id="rId22"/>
    <p:sldId id="655" r:id="rId23"/>
    <p:sldId id="656" r:id="rId24"/>
    <p:sldId id="657" r:id="rId25"/>
    <p:sldId id="668" r:id="rId26"/>
    <p:sldId id="653" r:id="rId27"/>
    <p:sldId id="600" r:id="rId28"/>
    <p:sldId id="601" r:id="rId29"/>
    <p:sldId id="603" r:id="rId30"/>
    <p:sldId id="674" r:id="rId31"/>
    <p:sldId id="673" r:id="rId32"/>
    <p:sldId id="676" r:id="rId33"/>
    <p:sldId id="677" r:id="rId34"/>
    <p:sldId id="678" r:id="rId35"/>
  </p:sldIdLst>
  <p:sldSz cx="9144000" cy="6858000" type="screen4x3"/>
  <p:notesSz cx="6858000" cy="9144000"/>
  <p:custDataLst>
    <p:tags r:id="rId37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86" autoAdjust="0"/>
  </p:normalViewPr>
  <p:slideViewPr>
    <p:cSldViewPr snapToGrid="0">
      <p:cViewPr varScale="1">
        <p:scale>
          <a:sx n="134" d="100"/>
          <a:sy n="134" d="100"/>
        </p:scale>
        <p:origin x="492" y="114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12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50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72747" y="2128972"/>
            <a:ext cx="551946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손글씨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예측과 오류 확인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771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argmax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의 옵션 </a:t>
            </a:r>
            <a:r>
              <a:rPr lang="en-US" altLang="ko-KR" dirty="0" smtClean="0"/>
              <a:t>axis=0, 1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axis=0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axis=1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185" y="1193960"/>
            <a:ext cx="6304366" cy="3415849"/>
          </a:xfrm>
          <a:prstGeom prst="rect">
            <a:avLst/>
          </a:prstGeom>
        </p:spPr>
      </p:pic>
      <p:pic>
        <p:nvPicPr>
          <p:cNvPr id="1026" name="Picture 2" descr="numpy.argmax() in Python - Javatpo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47" y="2356338"/>
            <a:ext cx="2354738" cy="371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800100" y="2347545"/>
            <a:ext cx="14155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1858108" y="1400906"/>
            <a:ext cx="5861" cy="63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184" y="4618601"/>
            <a:ext cx="6034238" cy="173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72749" y="2128972"/>
            <a:ext cx="551946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손글씨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예측과 결과 확인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908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손글씨를</a:t>
            </a:r>
            <a:r>
              <a:rPr lang="ko-KR" altLang="en-US" dirty="0" smtClean="0"/>
              <a:t> 그려 결과와 비교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맞은 결과 </a:t>
            </a:r>
            <a:r>
              <a:rPr lang="en-US" altLang="ko-KR" dirty="0" smtClean="0"/>
              <a:t>7</a:t>
            </a:r>
          </a:p>
          <a:p>
            <a:pPr lvl="1"/>
            <a:r>
              <a:rPr lang="ko-KR" altLang="en-US" dirty="0"/>
              <a:t>예측</a:t>
            </a:r>
            <a:endParaRPr lang="en-US" altLang="ko-KR" dirty="0"/>
          </a:p>
          <a:p>
            <a:pPr lvl="2"/>
            <a:r>
              <a:rPr lang="en-US" altLang="ko-KR" dirty="0"/>
              <a:t>predict() </a:t>
            </a:r>
          </a:p>
          <a:p>
            <a:pPr lvl="2"/>
            <a:r>
              <a:rPr lang="ko-KR" altLang="en-US" dirty="0"/>
              <a:t>예측 결과는 </a:t>
            </a:r>
            <a:r>
              <a:rPr lang="ko-KR" altLang="en-US" dirty="0" err="1"/>
              <a:t>원핫</a:t>
            </a:r>
            <a:r>
              <a:rPr lang="ko-KR" altLang="en-US" dirty="0"/>
              <a:t>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확률 값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3"/>
            <a:r>
              <a:rPr lang="ko-KR" altLang="en-US" dirty="0"/>
              <a:t>다시 </a:t>
            </a:r>
            <a:r>
              <a:rPr lang="en-US" altLang="ko-KR" dirty="0" err="1"/>
              <a:t>argmax</a:t>
            </a:r>
            <a:r>
              <a:rPr lang="en-US" altLang="ko-KR" dirty="0"/>
              <a:t>()</a:t>
            </a:r>
            <a:r>
              <a:rPr lang="ko-KR" altLang="en-US" dirty="0"/>
              <a:t>로 변환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95240" y="2761951"/>
            <a:ext cx="768806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10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개의 수를 더하면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?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혹시 가장 큰 수가 있는 첨자가 결과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one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(one)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"Predict: "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(one) +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  Label: "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plt.title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plt.imshow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'Greys'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503" y="1588389"/>
            <a:ext cx="3843987" cy="271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0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활성화 함수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Picture 2" descr="https://ml4a.github.io/images/figures/mnist_1lay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3" y="2321171"/>
            <a:ext cx="7265052" cy="38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19961" y="2186180"/>
            <a:ext cx="227047" cy="4121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dirty="0" err="1" smtClean="0">
                <a:solidFill>
                  <a:srgbClr val="0000FF"/>
                </a:solidFill>
              </a:rPr>
              <a:t>softmax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57058" y="3909794"/>
            <a:ext cx="3866796" cy="581137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6385686" y="1194431"/>
            <a:ext cx="2416865" cy="885096"/>
          </a:xfrm>
          <a:prstGeom prst="wedgeRoundRectCallout">
            <a:avLst>
              <a:gd name="adj1" fmla="val 5630"/>
              <a:gd name="adj2" fmla="val 240276"/>
              <a:gd name="adj3" fmla="val 16667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소프트맥스의 결과인 확률 값이 가장 큰 것이 결과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즉 </a:t>
            </a:r>
            <a:r>
              <a:rPr lang="en-US" altLang="ko-KR" sz="1400" dirty="0" smtClean="0">
                <a:solidFill>
                  <a:schemeClr val="tx1"/>
                </a:solidFill>
              </a:rPr>
              <a:t>4</a:t>
            </a:r>
            <a:r>
              <a:rPr lang="ko-KR" altLang="en-US" sz="1400" dirty="0" smtClean="0">
                <a:solidFill>
                  <a:schemeClr val="tx1"/>
                </a:solidFill>
              </a:rPr>
              <a:t>로 예측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334446" y="3769711"/>
            <a:ext cx="646579" cy="47697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43073" y="1034291"/>
            <a:ext cx="522271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3711" y="1582251"/>
            <a:ext cx="4071077" cy="179563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3" y="5901352"/>
            <a:ext cx="2542977" cy="73803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509" y="1488295"/>
            <a:ext cx="1211436" cy="47851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55597" y="1972176"/>
            <a:ext cx="970137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128</a:t>
            </a:r>
            <a:r>
              <a:rPr lang="ko-KR" altLang="en-US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 뉴런</a:t>
            </a:r>
          </a:p>
        </p:txBody>
      </p:sp>
    </p:spTree>
    <p:extLst>
      <p:ext uri="{BB962C8B-B14F-4D97-AF65-F5344CB8AC3E}">
        <p14:creationId xmlns:p14="http://schemas.microsoft.com/office/powerpoint/2010/main" val="186937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평탄화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flatten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ary.flatten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err="1" smtClean="0"/>
              <a:t>일차원</a:t>
            </a:r>
            <a:r>
              <a:rPr lang="ko-KR" altLang="en-US" dirty="0" smtClean="0"/>
              <a:t> 배열로 평탄화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79" y="1228673"/>
            <a:ext cx="5003284" cy="32861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472" y="4778282"/>
            <a:ext cx="2213450" cy="8844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39" y="4229000"/>
            <a:ext cx="2039385" cy="19830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271" y="4937512"/>
            <a:ext cx="2625954" cy="566005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2707128" y="5010024"/>
            <a:ext cx="434340" cy="420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531116" y="5010023"/>
            <a:ext cx="434340" cy="420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2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드롭아웃</a:t>
            </a:r>
            <a:r>
              <a:rPr lang="ko-KR" altLang="en-US" dirty="0" smtClean="0"/>
              <a:t> 개념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87348" y="1193960"/>
            <a:ext cx="8603852" cy="5151503"/>
          </a:xfrm>
        </p:spPr>
        <p:txBody>
          <a:bodyPr/>
          <a:lstStyle/>
          <a:p>
            <a:r>
              <a:rPr lang="en-US" altLang="ko-KR" dirty="0" smtClean="0"/>
              <a:t>2012</a:t>
            </a:r>
            <a:r>
              <a:rPr lang="ko-KR" altLang="en-US" dirty="0" smtClean="0"/>
              <a:t>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토론토</a:t>
            </a:r>
            <a:r>
              <a:rPr lang="en-US" altLang="ko-KR" dirty="0"/>
              <a:t>(Toronto) </a:t>
            </a:r>
            <a:r>
              <a:rPr lang="ko-KR" altLang="en-US" dirty="0"/>
              <a:t>대학의 힌튼</a:t>
            </a:r>
            <a:r>
              <a:rPr lang="en-US" altLang="ko-KR" dirty="0"/>
              <a:t>(Hinton</a:t>
            </a:r>
            <a:r>
              <a:rPr lang="en-US" altLang="ko-KR" dirty="0" smtClean="0"/>
              <a:t>) </a:t>
            </a:r>
            <a:r>
              <a:rPr lang="ko-KR" altLang="en-US" dirty="0" smtClean="0"/>
              <a:t>교수와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그의 </a:t>
            </a:r>
            <a:r>
              <a:rPr lang="ko-KR" altLang="en-US" dirty="0"/>
              <a:t>제자들이 개발</a:t>
            </a:r>
            <a:endParaRPr lang="en-US" altLang="ko-KR" dirty="0" smtClean="0"/>
          </a:p>
          <a:p>
            <a:r>
              <a:rPr lang="ko-KR" altLang="en-US" dirty="0" smtClean="0"/>
              <a:t>층에서 결과 값을 일정 비율로 제거하는 방법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오버피팅</a:t>
            </a:r>
            <a:r>
              <a:rPr lang="en-US" altLang="ko-KR" dirty="0"/>
              <a:t>(overfitting) </a:t>
            </a:r>
            <a:r>
              <a:rPr lang="ko-KR" altLang="en-US" dirty="0"/>
              <a:t>문제를 해결하는 정규화</a:t>
            </a:r>
            <a:r>
              <a:rPr lang="en-US" altLang="ko-KR" dirty="0"/>
              <a:t>(regularization) </a:t>
            </a:r>
            <a:r>
              <a:rPr lang="ko-KR" altLang="en-US" dirty="0"/>
              <a:t>목적을 위해서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 데이터에 지나치게 집중해 실제 </a:t>
            </a:r>
            <a:r>
              <a:rPr lang="en-US" altLang="ko-KR" dirty="0" smtClean="0"/>
              <a:t>Test </a:t>
            </a:r>
            <a:r>
              <a:rPr lang="ko-KR" altLang="en-US" dirty="0" smtClean="0"/>
              <a:t>에서는 결과가 더 나쁘게 나오는 현상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h2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h5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지정하여 사용되지 </a:t>
            </a:r>
            <a:r>
              <a:rPr lang="ko-KR" altLang="en-US" dirty="0"/>
              <a:t>않게 </a:t>
            </a:r>
            <a:r>
              <a:rPr lang="ko-KR" altLang="en-US" dirty="0" smtClean="0"/>
              <a:t>조정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71" y="3247832"/>
            <a:ext cx="6557145" cy="283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1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드롭아웃</a:t>
            </a:r>
            <a:r>
              <a:rPr lang="ko-KR" altLang="en-US" dirty="0" smtClean="0"/>
              <a:t> 정리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tf.keras.layers.Dropout</a:t>
            </a:r>
            <a:r>
              <a:rPr lang="en-US" altLang="ko-KR" dirty="0" smtClean="0"/>
              <a:t>(0.2)</a:t>
            </a:r>
          </a:p>
          <a:p>
            <a:pPr lvl="1"/>
            <a:r>
              <a:rPr lang="ko-KR" altLang="en-US" dirty="0" smtClean="0"/>
              <a:t>확률 값은 </a:t>
            </a:r>
            <a:r>
              <a:rPr lang="en-US" altLang="ko-KR" dirty="0" smtClean="0"/>
              <a:t>0.2~0.5</a:t>
            </a:r>
            <a:r>
              <a:rPr lang="ko-KR" altLang="en-US" dirty="0" smtClean="0"/>
              <a:t>를 주로 사용</a:t>
            </a:r>
            <a:endParaRPr lang="en-US" altLang="ko-KR" dirty="0" smtClean="0"/>
          </a:p>
          <a:p>
            <a:r>
              <a:rPr lang="en-US" altLang="ko-KR" dirty="0" smtClean="0"/>
              <a:t>Dropout </a:t>
            </a:r>
          </a:p>
          <a:p>
            <a:pPr lvl="1"/>
            <a:r>
              <a:rPr lang="ko-KR" altLang="en-US" dirty="0" smtClean="0"/>
              <a:t>훈련 </a:t>
            </a:r>
            <a:r>
              <a:rPr lang="ko-KR" altLang="en-US" dirty="0"/>
              <a:t>단계보다 더 많은 유닛이 활성화되기 때문에 균형을 맞추기 위해 층의 출력 값을 </a:t>
            </a:r>
            <a:r>
              <a:rPr lang="ko-KR" altLang="en-US" dirty="0" err="1"/>
              <a:t>드롭아웃</a:t>
            </a:r>
            <a:r>
              <a:rPr lang="ko-KR" altLang="en-US" dirty="0"/>
              <a:t> 비율만큼 </a:t>
            </a:r>
            <a:r>
              <a:rPr lang="ko-KR" altLang="en-US" dirty="0" smtClean="0"/>
              <a:t>줄이는 방법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일반적으로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훈련단계에서 적용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err="1" smtClean="0"/>
              <a:t>드롭아웃을</a:t>
            </a:r>
            <a:r>
              <a:rPr lang="ko-KR" altLang="en-US" dirty="0" smtClean="0"/>
              <a:t> </a:t>
            </a:r>
            <a:r>
              <a:rPr lang="ko-KR" altLang="en-US" dirty="0"/>
              <a:t>층에 적용하면 훈련하는 동안 층의 출력 특성을 </a:t>
            </a:r>
            <a:r>
              <a:rPr lang="ko-KR" altLang="en-US" dirty="0" err="1"/>
              <a:t>랜덤하게</a:t>
            </a:r>
            <a:r>
              <a:rPr lang="ko-KR" altLang="en-US" dirty="0"/>
              <a:t> </a:t>
            </a:r>
            <a:r>
              <a:rPr lang="ko-KR" altLang="en-US" dirty="0" smtClean="0"/>
              <a:t>끔</a:t>
            </a:r>
            <a:r>
              <a:rPr lang="en-US" altLang="ko-KR" dirty="0" smtClean="0"/>
              <a:t>(off)</a:t>
            </a:r>
          </a:p>
          <a:p>
            <a:pPr lvl="3"/>
            <a:r>
              <a:rPr lang="ko-KR" altLang="en-US" dirty="0" smtClean="0"/>
              <a:t>즉 </a:t>
            </a:r>
            <a:r>
              <a:rPr lang="en-US" altLang="ko-KR" dirty="0" smtClean="0"/>
              <a:t>0</a:t>
            </a:r>
            <a:r>
              <a:rPr lang="ko-KR" altLang="en-US" dirty="0"/>
              <a:t>으로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훈련하는 </a:t>
            </a:r>
            <a:r>
              <a:rPr lang="ko-KR" altLang="en-US" dirty="0"/>
              <a:t>동안 어떤 입력 샘플에 대해 </a:t>
            </a:r>
            <a:r>
              <a:rPr lang="en-US" altLang="ko-KR" dirty="0"/>
              <a:t>[0.2, 0.5, 1.3, 0.8, 1.1] </a:t>
            </a:r>
            <a:r>
              <a:rPr lang="ko-KR" altLang="en-US" dirty="0"/>
              <a:t>벡터를 출력하는 층이 있다고 </a:t>
            </a:r>
            <a:r>
              <a:rPr lang="ko-KR" altLang="en-US" dirty="0" smtClean="0"/>
              <a:t>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벡터에서 </a:t>
            </a:r>
            <a:r>
              <a:rPr lang="ko-KR" altLang="en-US" dirty="0"/>
              <a:t>몇 개의 원소가 </a:t>
            </a:r>
            <a:r>
              <a:rPr lang="ko-KR" altLang="en-US" dirty="0" err="1"/>
              <a:t>랜덤하게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예를 </a:t>
            </a:r>
            <a:r>
              <a:rPr lang="ko-KR" altLang="en-US" dirty="0"/>
              <a:t>들면</a:t>
            </a:r>
            <a:r>
              <a:rPr lang="en-US" altLang="ko-KR" dirty="0"/>
              <a:t>, [0, 0.5, 1.3, 0, 1.1]</a:t>
            </a:r>
            <a:r>
              <a:rPr lang="ko-KR" altLang="en-US" dirty="0"/>
              <a:t>가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.2</a:t>
            </a:r>
            <a:r>
              <a:rPr lang="ko-KR" altLang="en-US" dirty="0" smtClean="0"/>
              <a:t>라면 </a:t>
            </a:r>
            <a:r>
              <a:rPr lang="en-US" altLang="ko-KR" dirty="0" smtClean="0"/>
              <a:t>"</a:t>
            </a:r>
            <a:r>
              <a:rPr lang="ko-KR" altLang="en-US" dirty="0" err="1"/>
              <a:t>드롭아웃</a:t>
            </a:r>
            <a:r>
              <a:rPr lang="ko-KR" altLang="en-US" dirty="0"/>
              <a:t> 비율</a:t>
            </a:r>
            <a:r>
              <a:rPr lang="en-US" altLang="ko-KR" dirty="0"/>
              <a:t>"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이 되는 특성의 </a:t>
            </a:r>
            <a:r>
              <a:rPr lang="ko-KR" altLang="en-US" dirty="0" smtClean="0"/>
              <a:t>비율인 </a:t>
            </a:r>
            <a:r>
              <a:rPr lang="en-US" altLang="ko-KR" dirty="0" smtClean="0"/>
              <a:t>20% </a:t>
            </a:r>
          </a:p>
          <a:p>
            <a:pPr lvl="1"/>
            <a:r>
              <a:rPr lang="ko-KR" altLang="en-US" dirty="0" smtClean="0"/>
              <a:t>테스트 </a:t>
            </a:r>
            <a:r>
              <a:rPr lang="ko-KR" altLang="en-US" dirty="0"/>
              <a:t>단계에서는 어떤 유닛도 드롭아웃하지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err="1"/>
              <a:t>tf.keras</a:t>
            </a:r>
            <a:r>
              <a:rPr lang="ko-KR" altLang="en-US" dirty="0"/>
              <a:t>에서는 </a:t>
            </a:r>
            <a:r>
              <a:rPr lang="en-US" altLang="ko-KR" dirty="0"/>
              <a:t>Dropout </a:t>
            </a:r>
            <a:r>
              <a:rPr lang="ko-KR" altLang="en-US" dirty="0"/>
              <a:t>층을 이용해 네트워크에 </a:t>
            </a:r>
            <a:r>
              <a:rPr lang="ko-KR" altLang="en-US" dirty="0" err="1"/>
              <a:t>드롭아웃을</a:t>
            </a:r>
            <a:r>
              <a:rPr lang="ko-KR" altLang="en-US" dirty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</a:t>
            </a:r>
            <a:r>
              <a:rPr lang="ko-KR" altLang="en-US" dirty="0"/>
              <a:t>층은 바로 이전 층의 출력에 </a:t>
            </a:r>
            <a:r>
              <a:rPr lang="ko-KR" altLang="en-US" dirty="0" err="1"/>
              <a:t>드롭아웃을</a:t>
            </a:r>
            <a:r>
              <a:rPr lang="ko-KR" altLang="en-US" dirty="0"/>
              <a:t> </a:t>
            </a:r>
            <a:r>
              <a:rPr lang="ko-KR" altLang="en-US" dirty="0" smtClean="0"/>
              <a:t>적용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92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tf.keras.layers.Dropout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지정한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비율로 </a:t>
            </a:r>
            <a:r>
              <a:rPr lang="en-US" altLang="ko-KR" dirty="0" smtClean="0"/>
              <a:t>0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 smtClean="0"/>
              <a:t>이 아닌 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1/(1-30)</a:t>
            </a:r>
            <a:r>
              <a:rPr lang="ko-KR" altLang="en-US" dirty="0" smtClean="0"/>
              <a:t>배로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3 x </a:t>
            </a:r>
            <a:r>
              <a:rPr lang="en-US" altLang="ko-KR" dirty="0"/>
              <a:t>1/(1-30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 smtClean="0"/>
              <a:t>4.28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16" y="1193960"/>
            <a:ext cx="4258047" cy="489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모두 예측해 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58691" y="1185750"/>
            <a:ext cx="484576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random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sample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x_test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로 직접 결과 처리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pred_result.shape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원핫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인코딩을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일반 데이터로 변환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axis=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예측한 답 출력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실제 정답 출력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8478" y="4420175"/>
            <a:ext cx="77286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(10000, 10</a:t>
            </a:r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3.1434331e-07 2.5280498e-08 6.2301833e-06 9.8214645e-05 3.8718386e-11 6.4800524e-08 7.3486254e-14 9.9989331e-01 7.0924173e-08 1.7541108e-06</a:t>
            </a:r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7</a:t>
            </a:r>
          </a:p>
          <a:p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7 2 1 ... 4 5 6</a:t>
            </a:r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7 2 1 ... 4 5 6]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645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25188" y="2128972"/>
            <a:ext cx="761458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손글씨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임의 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20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개 정답과 예측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그리고 그림 그리기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60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05-mnist-application.ipynb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98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임의의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예측 값과 정답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예측 값과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개의 첨자 구하기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리스트 </a:t>
            </a:r>
            <a:r>
              <a:rPr lang="en-US" altLang="ko-KR" dirty="0" err="1" smtClean="0"/>
              <a:t>pred_result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모델의 예측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확률 값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/>
              <a:t>리스트 </a:t>
            </a:r>
            <a:r>
              <a:rPr lang="en-US" altLang="ko-KR" dirty="0" err="1" smtClean="0"/>
              <a:t>pred_labels</a:t>
            </a:r>
            <a:endParaRPr lang="en-US" altLang="ko-KR" dirty="0"/>
          </a:p>
          <a:p>
            <a:pPr lvl="2"/>
            <a:r>
              <a:rPr lang="ko-KR" altLang="en-US" dirty="0"/>
              <a:t>모델의 </a:t>
            </a:r>
            <a:r>
              <a:rPr lang="ko-KR" altLang="en-US" dirty="0" smtClean="0"/>
              <a:t>예측 결과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정수</a:t>
            </a:r>
            <a:endParaRPr lang="en-US" altLang="ko-KR" dirty="0" smtClean="0"/>
          </a:p>
          <a:p>
            <a:pPr lvl="1"/>
            <a:r>
              <a:rPr lang="ko-KR" altLang="en-US" dirty="0"/>
              <a:t>리스트 </a:t>
            </a:r>
            <a:r>
              <a:rPr lang="en-US" altLang="ko-KR" dirty="0" smtClean="0"/>
              <a:t>samples</a:t>
            </a:r>
            <a:endParaRPr lang="en-US" altLang="ko-KR" dirty="0"/>
          </a:p>
          <a:p>
            <a:pPr lvl="2"/>
            <a:r>
              <a:rPr lang="ko-KR" altLang="en-US" dirty="0" smtClean="0"/>
              <a:t>출력할</a:t>
            </a:r>
            <a:r>
              <a:rPr lang="en-US" altLang="ko-KR" dirty="0" smtClean="0"/>
              <a:t> 20</a:t>
            </a:r>
            <a:r>
              <a:rPr lang="ko-KR" altLang="en-US" dirty="0" smtClean="0"/>
              <a:t>개의 첨자 리스트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96191" y="3569303"/>
            <a:ext cx="720562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random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sample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예측한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softmax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의 확률이 있는 리스트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pred_result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실제 예측한 정답이 있는 리스트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pred_labels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axis=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랜덤하게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개의 훈련용 자료를 예측 값과 정답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그림을 그려 보자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smtClean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 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출력 가로 세로 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samples = 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sorted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(sample(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*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출력할 첨자 </a:t>
            </a:r>
            <a:r>
              <a:rPr lang="ko-KR" altLang="en-US" sz="12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선정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1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임의의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예측 값과 정답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pred_labels</a:t>
            </a:r>
            <a:r>
              <a:rPr lang="en-US" altLang="ko-KR" dirty="0" smtClean="0"/>
              <a:t>[n] == </a:t>
            </a:r>
            <a:r>
              <a:rPr lang="en-US" altLang="ko-KR" dirty="0" err="1" smtClean="0"/>
              <a:t>y_test</a:t>
            </a:r>
            <a:r>
              <a:rPr lang="en-US" altLang="ko-KR" dirty="0" smtClean="0"/>
              <a:t>[n]</a:t>
            </a:r>
          </a:p>
          <a:p>
            <a:pPr lvl="1"/>
            <a:r>
              <a:rPr lang="ko-KR" altLang="en-US" dirty="0" smtClean="0"/>
              <a:t>예측이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맞는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리스트 </a:t>
            </a:r>
            <a:r>
              <a:rPr lang="en-US" altLang="ko-KR" dirty="0" err="1"/>
              <a:t>pred_labels</a:t>
            </a:r>
            <a:endParaRPr lang="en-US" altLang="ko-KR" dirty="0"/>
          </a:p>
          <a:p>
            <a:pPr lvl="2"/>
            <a:r>
              <a:rPr lang="ko-KR" altLang="en-US" dirty="0"/>
              <a:t>모델의 예측 결과</a:t>
            </a:r>
            <a:r>
              <a:rPr lang="en-US" altLang="ko-KR" dirty="0"/>
              <a:t>, </a:t>
            </a:r>
            <a:r>
              <a:rPr lang="ko-KR" altLang="en-US" dirty="0"/>
              <a:t>정수</a:t>
            </a:r>
          </a:p>
          <a:p>
            <a:pPr lvl="1"/>
            <a:r>
              <a:rPr lang="ko-KR" altLang="en-US" dirty="0" smtClean="0"/>
              <a:t>리스트 </a:t>
            </a:r>
            <a:r>
              <a:rPr lang="en-US" altLang="ko-KR" dirty="0" err="1" smtClean="0"/>
              <a:t>y_test</a:t>
            </a:r>
            <a:endParaRPr lang="en-US" altLang="ko-KR" dirty="0"/>
          </a:p>
          <a:p>
            <a:pPr lvl="2"/>
            <a:r>
              <a:rPr lang="ko-KR" altLang="en-US" dirty="0" smtClean="0"/>
              <a:t>훈련 데이터 정답</a:t>
            </a:r>
            <a:endParaRPr lang="en-US" altLang="ko-KR" dirty="0" smtClean="0"/>
          </a:p>
          <a:p>
            <a:r>
              <a:rPr lang="ko-KR" altLang="en-US" dirty="0" smtClean="0"/>
              <a:t>예측이 틀린 것은 </a:t>
            </a:r>
            <a:r>
              <a:rPr lang="en-US" altLang="ko-KR" dirty="0" smtClean="0"/>
              <a:t>‘Blues’</a:t>
            </a:r>
            <a:r>
              <a:rPr lang="ko-KR" altLang="en-US" dirty="0" smtClean="0"/>
              <a:t>로 그리기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57914" y="3464475"/>
            <a:ext cx="756429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임의의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 그리기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count 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 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samples: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count +=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count)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예측이 틀린 것은 파란색으로 그리기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'Greys'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(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 ==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'Blues'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plt.imshow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[n].reshape(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interpolation=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'nearest'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"Label:"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 +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", Prediction:"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plt.title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plt.tight_layout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99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임의의 </a:t>
            </a:r>
            <a:r>
              <a:rPr lang="en-US" altLang="ko-KR" dirty="0" smtClean="0"/>
              <a:t>20</a:t>
            </a:r>
            <a:r>
              <a:rPr lang="ko-KR" altLang="en-US" dirty="0"/>
              <a:t>개 </a:t>
            </a:r>
            <a:r>
              <a:rPr lang="ko-KR" altLang="en-US" dirty="0" smtClean="0"/>
              <a:t>샘플 예측 값과 정답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8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9</a:t>
            </a:r>
            <a:r>
              <a:rPr lang="ko-KR" altLang="en-US" dirty="0" smtClean="0"/>
              <a:t>로 예측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40" y="1134844"/>
            <a:ext cx="5884164" cy="513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5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임의의 </a:t>
            </a:r>
            <a:r>
              <a:rPr lang="en-US" altLang="ko-KR" dirty="0"/>
              <a:t>20</a:t>
            </a:r>
            <a:r>
              <a:rPr lang="ko-KR" altLang="en-US" dirty="0"/>
              <a:t>개 샘플 예측 값과 정답 그리기 </a:t>
            </a:r>
            <a:r>
              <a:rPr lang="ko-KR" altLang="en-US" dirty="0" smtClean="0"/>
              <a:t>소스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44143" y="991536"/>
            <a:ext cx="748779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random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sample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예측한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softmax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의 확률이 있는 리스트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pred_result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실제 예측한 정답이 있는 리스트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pred_labels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axis=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랜덤하게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개의 훈련용 자료를 예측 값과 정답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그림을 그려 보자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samples = 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sorted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(sample(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*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출력할 첨자 선정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임의의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 그리기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count 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 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samples: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count +=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count)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예측이 틀린 것은 파란색으로 그리기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'Greys'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(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 ==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'Blues'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plt.imshow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[n].reshape(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interpolation=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'nearest'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"Label:"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 +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", Prediction:"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plt.title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plt.tight_layout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3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3160" y="1683109"/>
            <a:ext cx="7218643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손글씨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예측이 틀린 임의 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20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개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정답과 예측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그리고 그림 그리기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13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예측이 틀린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찾기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틀린</a:t>
            </a:r>
            <a:r>
              <a:rPr lang="en-US" altLang="ko-KR" dirty="0" smtClean="0"/>
              <a:t> </a:t>
            </a:r>
            <a:r>
              <a:rPr lang="ko-KR" altLang="en-US" dirty="0" smtClean="0"/>
              <a:t>것을 임의의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개를 찾아 첨자를 리스트 </a:t>
            </a:r>
            <a:r>
              <a:rPr lang="en-US" altLang="ko-KR" dirty="0" smtClean="0"/>
              <a:t>samples</a:t>
            </a:r>
            <a:r>
              <a:rPr lang="ko-KR" altLang="en-US" dirty="0" smtClean="0"/>
              <a:t>에 저장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06424" y="1605440"/>
            <a:ext cx="61904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random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sample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예측 틀린 것 첨자를 저장할 리스트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[]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예측한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softmax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의 확률이 있는 리스트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pred_result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실제 예측한 정답이 있는 리스트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pred_labels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axis=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 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 !=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mispred.append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(n)</a:t>
            </a: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Courier New" panose="02070309020205020404" pitchFamily="49" charset="0"/>
              </a:rPr>
              <a:t>정답이 틀린 수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랜덤하게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틀린 것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개의 첨자 리스트 생성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samples = sample(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(samples)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06424" y="2947865"/>
            <a:ext cx="4087368" cy="170240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06424" y="3481712"/>
            <a:ext cx="4237083" cy="221610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88947" y="4045783"/>
            <a:ext cx="3380595" cy="352481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0058" y="5492746"/>
            <a:ext cx="8019288" cy="73866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212121"/>
                </a:solidFill>
                <a:latin typeface="Courier New" panose="02070309020205020404" pitchFamily="49" charset="0"/>
              </a:rPr>
              <a:t>정답이 틀린 수 </a:t>
            </a:r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195</a:t>
            </a:r>
          </a:p>
          <a:p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6625, 6093, 3946, 5676, 9587, 8311, 3520, 9679, 3558, 4571, 2953, 1112, 3503, 5642, 2369, 6400, 4551, 1247, 3943, 5734]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5487865" y="4090487"/>
            <a:ext cx="308449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[n] !=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[n]</a:t>
            </a:r>
            <a:endParaRPr lang="ko-KR" altLang="en-US" sz="14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001678" y="3411434"/>
            <a:ext cx="1645391" cy="406887"/>
          </a:xfrm>
          <a:prstGeom prst="wedgeRoundRectCallout">
            <a:avLst>
              <a:gd name="adj1" fmla="val 22202"/>
              <a:gd name="adj2" fmla="val 121025"/>
              <a:gd name="adj3" fmla="val 16667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예측이 틀린 조건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예측이 잘못된 </a:t>
            </a:r>
            <a:r>
              <a:rPr lang="en-US" altLang="ko-KR" dirty="0" smtClean="0"/>
              <a:t>20</a:t>
            </a:r>
            <a:r>
              <a:rPr lang="ko-KR" altLang="en-US" dirty="0"/>
              <a:t>개 </a:t>
            </a:r>
            <a:r>
              <a:rPr lang="ko-KR" altLang="en-US" dirty="0" smtClean="0"/>
              <a:t>샘플로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틀린 첨자 저장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mispred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196</a:t>
            </a:r>
            <a:r>
              <a:rPr lang="ko-KR" altLang="en-US" dirty="0" smtClean="0"/>
              <a:t>개 중 </a:t>
            </a:r>
            <a:r>
              <a:rPr lang="ko-KR" altLang="en-US" dirty="0" err="1" smtClean="0"/>
              <a:t>랜덤하게</a:t>
            </a:r>
            <a:r>
              <a:rPr lang="ko-KR" altLang="en-US" dirty="0" smtClean="0"/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선택</a:t>
            </a:r>
            <a:endParaRPr lang="en-US" altLang="ko-KR" dirty="0" smtClean="0"/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4</a:t>
            </a:r>
            <a:r>
              <a:rPr lang="ko-KR" altLang="en-US" dirty="0" smtClean="0"/>
              <a:t>열로 그리기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32105" y="5460401"/>
            <a:ext cx="8019288" cy="73866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212121"/>
                </a:solidFill>
                <a:latin typeface="Courier New" panose="02070309020205020404" pitchFamily="49" charset="0"/>
              </a:rPr>
              <a:t>정답이 틀린 수 </a:t>
            </a:r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195</a:t>
            </a:r>
          </a:p>
          <a:p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6625, 6093, 3946, 5676, 9587, 8311, 3520, 9679, 3558, 4571, 2953, 1112, 3503, 5642, 2369, 6400, 4551, 1247, 3943, 5734]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946301" y="2675171"/>
            <a:ext cx="75393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틀린 것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 그리기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count 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 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samples: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count +=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count)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plt.imshow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[n].reshape(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'Greys'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interpolation=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'nearest'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"Label:"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 +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", Prediction:"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plt.title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plt.tight_layout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1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예측이 잘못된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샘플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01" y="1006523"/>
            <a:ext cx="6964089" cy="5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3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예측이 잘못된 </a:t>
            </a:r>
            <a:r>
              <a:rPr lang="en-US" altLang="ko-KR" dirty="0"/>
              <a:t>20</a:t>
            </a:r>
            <a:r>
              <a:rPr lang="ko-KR" altLang="en-US" dirty="0"/>
              <a:t>개 </a:t>
            </a:r>
            <a:r>
              <a:rPr lang="ko-KR" altLang="en-US" dirty="0" smtClean="0"/>
              <a:t>그리기 소스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14920" y="1060182"/>
            <a:ext cx="6893472" cy="574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random </a:t>
            </a:r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sample</a:t>
            </a:r>
          </a:p>
          <a:p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예측 틀린 것 첨자를 저장할 리스트</a:t>
            </a:r>
            <a:endParaRPr lang="ko-KR" alt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[]</a:t>
            </a:r>
          </a:p>
          <a:p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예측한 </a:t>
            </a:r>
            <a:r>
              <a:rPr lang="en-US" altLang="ko-KR" sz="1050" dirty="0" err="1">
                <a:solidFill>
                  <a:srgbClr val="008000"/>
                </a:solidFill>
                <a:latin typeface="Courier New" panose="02070309020205020404" pitchFamily="49" charset="0"/>
              </a:rPr>
              <a:t>softmax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의 확률이 있는 리스트 </a:t>
            </a:r>
            <a:r>
              <a:rPr lang="en-US" altLang="ko-KR" sz="105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pred_result</a:t>
            </a:r>
            <a:endParaRPr lang="en-US" altLang="ko-KR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실제 예측한 정답이 있는 리스트 </a:t>
            </a:r>
            <a:r>
              <a:rPr lang="en-US" altLang="ko-KR" sz="105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pred_labels</a:t>
            </a:r>
            <a:endParaRPr lang="en-US" altLang="ko-KR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axis=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n </a:t>
            </a:r>
            <a:r>
              <a:rPr lang="en-US" altLang="ko-KR" sz="105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)):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[n] !=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[n]: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mispred.append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(n)</a:t>
            </a:r>
          </a:p>
          <a:p>
            <a:r>
              <a:rPr lang="en-US" altLang="ko-KR" sz="105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ko-KR" altLang="en-US" sz="1050" dirty="0">
                <a:solidFill>
                  <a:srgbClr val="A31515"/>
                </a:solidFill>
                <a:latin typeface="Courier New" panose="02070309020205020404" pitchFamily="49" charset="0"/>
              </a:rPr>
              <a:t>정답이 틀린 수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50" dirty="0" err="1">
                <a:solidFill>
                  <a:srgbClr val="008000"/>
                </a:solidFill>
                <a:latin typeface="Courier New" panose="02070309020205020404" pitchFamily="49" charset="0"/>
              </a:rPr>
              <a:t>랜덤하게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 틀린 것 </a:t>
            </a: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개의 첨자 리스트 생성</a:t>
            </a:r>
            <a:endParaRPr lang="ko-KR" alt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samples = sample(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20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(samples)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틀린 것 </a:t>
            </a: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개 그리기</a:t>
            </a:r>
            <a:endParaRPr lang="ko-KR" alt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count =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altLang="ko-KR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endParaRPr lang="en-US" altLang="ko-KR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n </a:t>
            </a:r>
            <a:r>
              <a:rPr lang="en-US" altLang="ko-KR" sz="105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samples: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count +=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en-US" altLang="ko-KR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count)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plt.imshow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[n].reshape(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'Greys'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interpolation=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'nearest'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"Label:"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[n]) + 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", Prediction:"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[n])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plt.title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plt.tight_layout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1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29608" y="1914334"/>
            <a:ext cx="460574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손글씨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다양한 구현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419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구현 전 소스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97% </a:t>
            </a:r>
            <a:r>
              <a:rPr lang="ko-KR" altLang="en-US" dirty="0" smtClean="0"/>
              <a:t>정확도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3201" y="839498"/>
            <a:ext cx="6199632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#########################################################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모듈 준비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tf.keras.datasets.mnist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MNIST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데이터셋을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훈련과 테스트 데이터로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로드하여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준비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 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mnist.load_data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샘플 값을 정수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(0~255)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에서 부동소수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(0~1)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로 변환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                                    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endParaRPr lang="en-US" altLang="ko-KR" sz="11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ko-KR" sz="11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훈련에 사용할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(optimizer)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와 손실 함수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출력정보를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선택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adam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sparse_categorical_crossentropy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 요약 표시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훈련 데이터로 총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5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번 훈련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테스트 데이터로 평가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model.evaluate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050" name="Picture 2" descr="Deep Learning 3) 가장 쉽게 사용할 수 있는 딥러닝 구조는? Artificial neural network (ANN) —  Steem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078" y="2261619"/>
            <a:ext cx="4434096" cy="278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33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중간층을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늘리고 훈련 횟수를 증가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중간층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출력층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128</a:t>
            </a:r>
            <a:r>
              <a:rPr lang="ko-KR" altLang="en-US" dirty="0" smtClean="0"/>
              <a:t>개 뉴런</a:t>
            </a:r>
            <a:r>
              <a:rPr lang="en-US" altLang="ko-KR" dirty="0" smtClean="0"/>
              <a:t>, 64</a:t>
            </a:r>
            <a:r>
              <a:rPr lang="ko-KR" altLang="en-US" dirty="0" smtClean="0"/>
              <a:t>개 뉴런</a:t>
            </a:r>
            <a:r>
              <a:rPr lang="en-US" altLang="ko-KR" dirty="0" smtClean="0"/>
              <a:t>, 10</a:t>
            </a:r>
            <a:r>
              <a:rPr lang="ko-KR" altLang="en-US" dirty="0" smtClean="0"/>
              <a:t>개 출력</a:t>
            </a:r>
            <a:endParaRPr lang="en-US" altLang="ko-KR" dirty="0" smtClean="0"/>
          </a:p>
          <a:p>
            <a:r>
              <a:rPr lang="ko-KR" altLang="en-US" dirty="0" smtClean="0"/>
              <a:t>훈련 횟수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epochs=20</a:t>
            </a:r>
            <a:endParaRPr lang="ko-KR" altLang="en-US" dirty="0"/>
          </a:p>
        </p:txBody>
      </p:sp>
      <p:pic>
        <p:nvPicPr>
          <p:cNvPr id="1026" name="Picture 2" descr="https://mlfromscratch.com/content/images/2020/02/deep_nn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51" y="2700189"/>
            <a:ext cx="6138883" cy="345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5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소스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08944" y="1552178"/>
            <a:ext cx="722773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.2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.2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               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훈련에 사용할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(optimizer)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와 손실 함수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출력정보를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선택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adam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sparse_categorical_crossentropy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모델 요약 표시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훈련 데이터로 총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5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번 훈련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20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9246" y="2434745"/>
            <a:ext cx="4974408" cy="44509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884112" y="5646202"/>
            <a:ext cx="1174781" cy="21544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mlfromscratch.com/content/images/2020/02/deep_nn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710" y="4788947"/>
            <a:ext cx="2452410" cy="137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03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 소스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약 </a:t>
            </a:r>
            <a:r>
              <a:rPr lang="en-US" altLang="ko-KR" dirty="0" smtClean="0"/>
              <a:t>98% </a:t>
            </a:r>
            <a:r>
              <a:rPr lang="ko-KR" altLang="en-US" dirty="0" smtClean="0"/>
              <a:t>이상 정답 예측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39765" y="1567540"/>
            <a:ext cx="662677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#########################################################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모듈 준비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tf.keras.datasets.mnist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MNIST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데이터셋을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훈련과 테스트 데이터로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로드하여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준비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 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mnist.load_data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샘플 값을 정수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(0~255)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에서 부동소수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(0~1)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로 변환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64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                                    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훈련에 사용할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(optimizer)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와 손실 함수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출력정보를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선택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adam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loss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sparse_categorical_crossentropy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 요약 표시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훈련 데이터로 총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5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번 훈련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테스트 데이터로 평가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model.evaluate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18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flatten() </a:t>
            </a:r>
            <a:r>
              <a:rPr lang="ko-KR" altLang="en-US" dirty="0" smtClean="0"/>
              <a:t>미사용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en-US" altLang="ko-KR" dirty="0"/>
              <a:t>reshape()</a:t>
            </a:r>
            <a:r>
              <a:rPr lang="ko-KR" altLang="en-US" dirty="0"/>
              <a:t>로 평탄화 작업을 수행한 후 </a:t>
            </a:r>
            <a:r>
              <a:rPr lang="en-US" altLang="ko-KR" dirty="0"/>
              <a:t>Dense() </a:t>
            </a:r>
            <a:r>
              <a:rPr lang="ko-KR" altLang="en-US" dirty="0"/>
              <a:t>층 사용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74295" y="1615028"/>
            <a:ext cx="7208001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tf.keras.datasets.mnist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 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mnist.load_data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샘플 값을 정수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(0~255)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에서 부동소수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(0~1)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로 변환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먼저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reshape()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로 평탄화 작업을 수행한 후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x_train.reshape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60000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x_test.reshape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10000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=(28, 28)),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*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,)),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 요약 표시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훈련에 사용할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(optimizer)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와 손실 함수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출력정보를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모델에 설정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adam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sparse_categorical_crossentropy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metrics=['accuracy', '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'])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훈련 데이터로 총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5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번 훈련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테스트 데이터로 평가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model.evaluate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071" y="3386025"/>
            <a:ext cx="3366548" cy="3042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983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데이터의 첫 번째 </a:t>
            </a:r>
            <a:r>
              <a:rPr lang="ko-KR" altLang="en-US" dirty="0" err="1"/>
              <a:t>손글씨</a:t>
            </a:r>
            <a:r>
              <a:rPr lang="ko-KR" altLang="en-US" dirty="0"/>
              <a:t> 예측 결과를 확인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model.predict</a:t>
            </a:r>
            <a:r>
              <a:rPr lang="en-US" altLang="ko-KR" dirty="0" smtClean="0"/>
              <a:t>(input)</a:t>
            </a:r>
          </a:p>
          <a:p>
            <a:pPr lvl="1"/>
            <a:r>
              <a:rPr lang="en-US" altLang="ko-KR" dirty="0" smtClean="0"/>
              <a:t>input</a:t>
            </a:r>
            <a:r>
              <a:rPr lang="ko-KR" altLang="en-US" dirty="0" smtClean="0"/>
              <a:t> 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모델의 </a:t>
            </a:r>
            <a:r>
              <a:rPr lang="en-US" altLang="ko-KR" dirty="0" smtClean="0"/>
              <a:t>fit(), evaluate()</a:t>
            </a:r>
            <a:r>
              <a:rPr lang="ko-KR" altLang="en-US" dirty="0" smtClean="0"/>
              <a:t>에 입력과 같은 형태가 필요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28X28 </a:t>
            </a:r>
            <a:r>
              <a:rPr lang="ko-KR" altLang="en-US" dirty="0" smtClean="0"/>
              <a:t>이미지가 여러 개인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첫 번째 </a:t>
            </a:r>
            <a:r>
              <a:rPr lang="ko-KR" altLang="en-US" dirty="0" err="1" smtClean="0"/>
              <a:t>손글씨만</a:t>
            </a:r>
            <a:r>
              <a:rPr lang="ko-KR" altLang="en-US" dirty="0" smtClean="0"/>
              <a:t> 알아보더라도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배열로 입력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슬라이스해서 사용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x_test</a:t>
            </a:r>
            <a:r>
              <a:rPr lang="en-US" altLang="ko-KR" dirty="0"/>
              <a:t>[:1</a:t>
            </a:r>
            <a:r>
              <a:rPr lang="en-US" altLang="ko-KR" dirty="0" smtClean="0"/>
              <a:t>]</a:t>
            </a:r>
          </a:p>
          <a:p>
            <a:pPr lvl="2"/>
            <a:r>
              <a:rPr lang="en-US" altLang="ko-KR" dirty="0" err="1" smtClean="0"/>
              <a:t>pred_result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model.predict</a:t>
            </a:r>
            <a:r>
              <a:rPr lang="en-US" altLang="ko-KR" dirty="0"/>
              <a:t>(</a:t>
            </a:r>
            <a:r>
              <a:rPr lang="en-US" altLang="ko-KR" dirty="0" err="1"/>
              <a:t>x_test</a:t>
            </a:r>
            <a:r>
              <a:rPr lang="en-US" altLang="ko-KR" dirty="0"/>
              <a:t>[:1])</a:t>
            </a:r>
          </a:p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정수 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err="1" smtClean="0"/>
              <a:t>손글씨</a:t>
            </a:r>
            <a:r>
              <a:rPr lang="ko-KR" altLang="en-US" dirty="0" smtClean="0"/>
              <a:t> 값의 정수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(1, 10)</a:t>
            </a:r>
            <a:r>
              <a:rPr lang="ko-KR" altLang="en-US" dirty="0" smtClean="0"/>
              <a:t>의 이차원 배열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10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0~1</a:t>
            </a:r>
            <a:r>
              <a:rPr lang="ko-KR" altLang="en-US" dirty="0" smtClean="0"/>
              <a:t>의 실수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244" y="3538826"/>
            <a:ext cx="5413729" cy="24514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99208" y="4145252"/>
            <a:ext cx="2660326" cy="191358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 설명선 6"/>
          <p:cNvSpPr/>
          <p:nvPr/>
        </p:nvSpPr>
        <p:spPr>
          <a:xfrm>
            <a:off x="660810" y="5614424"/>
            <a:ext cx="2519701" cy="406130"/>
          </a:xfrm>
          <a:prstGeom prst="wedgeRectCallout">
            <a:avLst>
              <a:gd name="adj1" fmla="val 81604"/>
              <a:gd name="adj2" fmla="val -14399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00FF"/>
                </a:solidFill>
              </a:rPr>
              <a:t>이게 과연 무엇일까</a:t>
            </a:r>
            <a:r>
              <a:rPr lang="en-US" altLang="ko-KR" dirty="0" smtClean="0">
                <a:solidFill>
                  <a:srgbClr val="0000FF"/>
                </a:solidFill>
              </a:rPr>
              <a:t>?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80415" y="5619458"/>
            <a:ext cx="4822135" cy="401096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07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정답으로 나온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실수는 확률 값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0~1</a:t>
            </a:r>
          </a:p>
          <a:p>
            <a:pPr lvl="1"/>
            <a:r>
              <a:rPr lang="ko-KR" altLang="en-US" dirty="0" smtClean="0"/>
              <a:t>확률 값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10 </a:t>
            </a:r>
            <a:r>
              <a:rPr lang="ko-KR" altLang="en-US" dirty="0" smtClean="0"/>
              <a:t>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합이 </a:t>
            </a:r>
            <a:r>
              <a:rPr lang="en-US" altLang="ko-KR" dirty="0" smtClean="0"/>
              <a:t>1</a:t>
            </a:r>
          </a:p>
          <a:p>
            <a:r>
              <a:rPr lang="en-US" altLang="ko-KR" dirty="0" smtClean="0"/>
              <a:t>One hot encoding</a:t>
            </a:r>
          </a:p>
          <a:p>
            <a:pPr lvl="1"/>
            <a:r>
              <a:rPr lang="ko-KR" altLang="en-US" dirty="0" smtClean="0"/>
              <a:t>하나의 자리만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나머지는 모두 </a:t>
            </a:r>
            <a:r>
              <a:rPr lang="en-US" altLang="ko-KR" dirty="0" smtClean="0"/>
              <a:t>0</a:t>
            </a:r>
          </a:p>
          <a:p>
            <a:r>
              <a:rPr lang="en-US" altLang="ko-KR" dirty="0" err="1" smtClean="0"/>
              <a:t>argmax</a:t>
            </a:r>
            <a:r>
              <a:rPr lang="en-US" altLang="ko-KR" dirty="0" smtClean="0"/>
              <a:t>()</a:t>
            </a:r>
            <a:r>
              <a:rPr lang="ko-KR" altLang="en-US" dirty="0" smtClean="0"/>
              <a:t> 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큰 수의 위치 첨자를 반환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30667" y="1359411"/>
            <a:ext cx="21883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[8.7629097e-12 4.7056760e-14 2.5735870e-12 1.3529770e-07 1.9923079e-21 1.6554103e-12 2.3112234e-21 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</a:rPr>
              <a:t>9.9999988e-01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 2.5956004e-10 3.6446388e-10]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83535" y="3638092"/>
            <a:ext cx="46308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10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개의 수를 더하면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?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one_pred.</a:t>
            </a:r>
            <a:r>
              <a:rPr lang="en-US" altLang="ko-KR" dirty="0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혹시 가장 큰 수가 있는 첨자가 결과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one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(one)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42257" y="1359411"/>
            <a:ext cx="317716" cy="286232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4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5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6</a:t>
            </a: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7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8</a:t>
            </a:r>
          </a:p>
          <a:p>
            <a:r>
              <a:rPr lang="en-US" altLang="ko-KR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9</a:t>
            </a:r>
            <a:endParaRPr lang="ko-KR" altLang="en-US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51469" y="3321414"/>
            <a:ext cx="3208504" cy="278423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570569" y="4493899"/>
            <a:ext cx="1018266" cy="403445"/>
          </a:xfrm>
          <a:prstGeom prst="wedgeRoundRectCallout">
            <a:avLst>
              <a:gd name="adj1" fmla="val -24050"/>
              <a:gd name="adj2" fmla="val -274229"/>
              <a:gd name="adj3" fmla="val 16667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.99 </a:t>
            </a:r>
            <a:r>
              <a:rPr lang="ko-KR" altLang="en-US" sz="1200" dirty="0" smtClean="0">
                <a:solidFill>
                  <a:schemeClr val="tx1"/>
                </a:solidFill>
              </a:rPr>
              <a:t>정도로 가장 큰 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8216" y="1359411"/>
            <a:ext cx="317716" cy="286232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  <a:endParaRPr lang="ko-KR" altLang="en-US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666354" y="5081875"/>
            <a:ext cx="2234574" cy="910846"/>
          </a:xfrm>
          <a:prstGeom prst="wedgeRoundRectCallout">
            <a:avLst>
              <a:gd name="adj1" fmla="val -24050"/>
              <a:gd name="adj2" fmla="val -149778"/>
              <a:gd name="adj3" fmla="val 16667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확정적이라면 이러한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원핫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인코딩으로</a:t>
            </a:r>
            <a:r>
              <a:rPr lang="ko-KR" altLang="en-US" sz="1200" dirty="0" smtClean="0">
                <a:solidFill>
                  <a:srgbClr val="FF0000"/>
                </a:solidFill>
              </a:rPr>
              <a:t> 직접 표현할 수 있으나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딥러닝</a:t>
            </a:r>
            <a:r>
              <a:rPr lang="ko-KR" altLang="en-US" sz="1200" dirty="0" smtClean="0">
                <a:solidFill>
                  <a:srgbClr val="FF0000"/>
                </a:solidFill>
              </a:rPr>
              <a:t> 결과는 왼쪽의 확률 값으로 표현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86711" y="1308084"/>
            <a:ext cx="54373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첨자</a:t>
            </a:r>
          </a:p>
        </p:txBody>
      </p:sp>
    </p:spTree>
    <p:extLst>
      <p:ext uri="{BB962C8B-B14F-4D97-AF65-F5344CB8AC3E}">
        <p14:creationId xmlns:p14="http://schemas.microsoft.com/office/powerpoint/2010/main" val="271050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tf.reduce_sum</a:t>
            </a:r>
            <a:r>
              <a:rPr lang="en-US" altLang="ko-KR" dirty="0"/>
              <a:t>(), </a:t>
            </a:r>
            <a:r>
              <a:rPr lang="en-US" altLang="ko-KR" dirty="0" err="1"/>
              <a:t>tf.argmax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0445" y="1732119"/>
            <a:ext cx="42141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10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개의 수를 더하면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?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tf.reduce_sum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tf.reduce_sum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).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혹시 가장 큰 수가 있는 첨자가 결과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tf.argmax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).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508" y="1130145"/>
            <a:ext cx="3301995" cy="493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1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One Hot Encoding</a:t>
            </a:r>
            <a:r>
              <a:rPr lang="ko-KR" altLang="en-US" dirty="0" smtClean="0"/>
              <a:t>의 이해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데이터가 취할 </a:t>
            </a:r>
            <a:r>
              <a:rPr lang="ko-KR" altLang="en-US" dirty="0" smtClean="0"/>
              <a:t>수 있는 </a:t>
            </a:r>
            <a:r>
              <a:rPr lang="ko-KR" altLang="en-US" dirty="0"/>
              <a:t>모든 단일 범주에 대해 하나의 새 열을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독</a:t>
            </a:r>
            <a:r>
              <a:rPr lang="en-US" altLang="ko-KR" dirty="0"/>
              <a:t>, </a:t>
            </a:r>
            <a:r>
              <a:rPr lang="ko-KR" altLang="en-US" dirty="0"/>
              <a:t>전기</a:t>
            </a:r>
            <a:r>
              <a:rPr lang="en-US" altLang="ko-KR" dirty="0"/>
              <a:t>, </a:t>
            </a:r>
            <a:r>
              <a:rPr lang="ko-KR" altLang="en-US" dirty="0"/>
              <a:t>물</a:t>
            </a:r>
            <a:r>
              <a:rPr lang="en-US" altLang="ko-KR" dirty="0"/>
              <a:t>,</a:t>
            </a:r>
            <a:r>
              <a:rPr lang="ko-KR" altLang="en-US" dirty="0"/>
              <a:t>지면</a:t>
            </a:r>
            <a:r>
              <a:rPr lang="en-US" altLang="ko-KR" dirty="0"/>
              <a:t>, </a:t>
            </a:r>
            <a:r>
              <a:rPr lang="ko-KR" altLang="en-US" dirty="0"/>
              <a:t>벌레 및 유령이라는 </a:t>
            </a:r>
            <a:r>
              <a:rPr lang="en-US" altLang="ko-KR" dirty="0"/>
              <a:t>6 </a:t>
            </a:r>
            <a:r>
              <a:rPr lang="ko-KR" altLang="en-US" dirty="0"/>
              <a:t>개의 새로운 열이 </a:t>
            </a:r>
            <a:r>
              <a:rPr lang="ko-KR" altLang="en-US" dirty="0" smtClean="0"/>
              <a:t>필요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ko-KR" altLang="en-US" dirty="0" smtClean="0"/>
              <a:t>열에서 </a:t>
            </a:r>
            <a:r>
              <a:rPr lang="ko-KR" altLang="en-US" dirty="0"/>
              <a:t>범주에 속하는 경우 </a:t>
            </a:r>
            <a:r>
              <a:rPr lang="en-US" altLang="ko-KR" dirty="0"/>
              <a:t>1</a:t>
            </a: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ko-KR" altLang="en-US" dirty="0"/>
              <a:t>그렇지 않으면 </a:t>
            </a:r>
            <a:r>
              <a:rPr lang="en-US" altLang="ko-KR" dirty="0"/>
              <a:t>0</a:t>
            </a:r>
            <a:r>
              <a:rPr lang="ko-KR" altLang="en-US" dirty="0"/>
              <a:t>을 </a:t>
            </a:r>
            <a:r>
              <a:rPr lang="ko-KR" altLang="en-US" dirty="0" smtClean="0"/>
              <a:t>배치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</a:t>
            </a:r>
            <a:r>
              <a:rPr lang="ko-KR" altLang="en-US" dirty="0"/>
              <a:t>번째 예 </a:t>
            </a:r>
            <a:r>
              <a:rPr lang="en-US" altLang="ko-KR" dirty="0"/>
              <a:t>(</a:t>
            </a:r>
            <a:r>
              <a:rPr lang="en-US" altLang="ko-KR" dirty="0" err="1"/>
              <a:t>Koffing</a:t>
            </a:r>
            <a:r>
              <a:rPr lang="en-US" altLang="ko-KR" dirty="0"/>
              <a:t>)</a:t>
            </a:r>
            <a:r>
              <a:rPr lang="ko-KR" altLang="en-US" dirty="0"/>
              <a:t>의 경우 독에 </a:t>
            </a:r>
            <a:r>
              <a:rPr lang="en-US" altLang="ko-KR" dirty="0"/>
              <a:t>1</a:t>
            </a: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ko-KR" altLang="en-US" dirty="0"/>
              <a:t>나머지 유형에 </a:t>
            </a:r>
            <a:r>
              <a:rPr lang="en-US" altLang="ko-KR" dirty="0"/>
              <a:t>0</a:t>
            </a:r>
            <a:r>
              <a:rPr lang="ko-KR" altLang="en-US" dirty="0"/>
              <a:t>을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  <p:pic>
        <p:nvPicPr>
          <p:cNvPr id="1026" name="Picture 2" descr="Poke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21" y="2684688"/>
            <a:ext cx="3472637" cy="348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keData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802" y="2852968"/>
            <a:ext cx="4754749" cy="31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799349" y="3031748"/>
            <a:ext cx="2003201" cy="243411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11498" y="2773428"/>
            <a:ext cx="430370" cy="385408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891868" y="2552802"/>
            <a:ext cx="2894340" cy="243297"/>
          </a:xfrm>
          <a:custGeom>
            <a:avLst/>
            <a:gdLst>
              <a:gd name="connsiteX0" fmla="*/ 0 w 2894340"/>
              <a:gd name="connsiteY0" fmla="*/ 160170 h 243297"/>
              <a:gd name="connsiteX1" fmla="*/ 1594532 w 2894340"/>
              <a:gd name="connsiteY1" fmla="*/ 1472 h 243297"/>
              <a:gd name="connsiteX2" fmla="*/ 2894340 w 2894340"/>
              <a:gd name="connsiteY2" fmla="*/ 243297 h 2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4340" h="243297">
                <a:moveTo>
                  <a:pt x="0" y="160170"/>
                </a:moveTo>
                <a:cubicBezTo>
                  <a:pt x="556071" y="73894"/>
                  <a:pt x="1112142" y="-12382"/>
                  <a:pt x="1594532" y="1472"/>
                </a:cubicBezTo>
                <a:cubicBezTo>
                  <a:pt x="2076922" y="15326"/>
                  <a:pt x="2485631" y="129311"/>
                  <a:pt x="2894340" y="243297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78119" y="2655386"/>
            <a:ext cx="471306" cy="3592315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57024" y="2801039"/>
            <a:ext cx="2114720" cy="201954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34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smtClean="0"/>
              <a:t>예측 결과인 확률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각 위치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첨자의 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값일 확률로 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8" y="1906314"/>
            <a:ext cx="1399397" cy="14664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58911" y="1614336"/>
            <a:ext cx="218835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[8.7629097e-12 4.7056760e-14 2.5735870e-12 1.3529770e-07 1.9923079e-21 1.6554103e-12 2.3112234e-21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</a:rPr>
              <a:t>9.9999988e-01</a:t>
            </a:r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2.5956004e-10 3.6446388e-10]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8624581" y="1614336"/>
            <a:ext cx="288862" cy="224676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4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5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6</a:t>
            </a:r>
          </a:p>
          <a:p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7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8</a:t>
            </a:r>
          </a:p>
          <a:p>
            <a:r>
              <a:rPr lang="en-US" altLang="ko-KR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9</a:t>
            </a:r>
            <a:endParaRPr lang="ko-KR" altLang="en-US" sz="14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31407" y="3161488"/>
            <a:ext cx="3208504" cy="211318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802819" y="2011576"/>
            <a:ext cx="838624" cy="843494"/>
          </a:xfrm>
          <a:prstGeom prst="wedgeRoundRectCallout">
            <a:avLst>
              <a:gd name="adj1" fmla="val -93151"/>
              <a:gd name="adj2" fmla="val 88580"/>
              <a:gd name="adj3" fmla="val 16667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.99 </a:t>
            </a:r>
            <a:r>
              <a:rPr lang="ko-KR" altLang="en-US" sz="1200" dirty="0" smtClean="0">
                <a:solidFill>
                  <a:srgbClr val="FF0000"/>
                </a:solidFill>
              </a:rPr>
              <a:t>정도로 가장 큰 수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2050" name="Picture 2" descr="Easy TensorFlow - Linear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5642"/>
            <a:ext cx="9039911" cy="277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460619" y="2032612"/>
            <a:ext cx="4580257" cy="122341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05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02340" y="3985641"/>
            <a:ext cx="4963599" cy="277849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60619" y="1643520"/>
            <a:ext cx="6243687" cy="215999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460619" y="3803516"/>
            <a:ext cx="241721" cy="18212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6665939" y="3797927"/>
            <a:ext cx="1038367" cy="18771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67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배열에서 가장 </a:t>
            </a:r>
            <a:r>
              <a:rPr lang="ko-KR" altLang="en-US" dirty="0" smtClean="0"/>
              <a:t>큰 값의 첨자 구하기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211544"/>
            <a:ext cx="8603852" cy="5151503"/>
          </a:xfrm>
        </p:spPr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np.argmax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차원에서 내부 행의 </a:t>
            </a:r>
            <a:r>
              <a:rPr lang="en-US" altLang="ko-KR" dirty="0" err="1" smtClean="0"/>
              <a:t>argmax</a:t>
            </a:r>
            <a:r>
              <a:rPr lang="ko-KR" altLang="en-US" dirty="0" smtClean="0"/>
              <a:t>를 구하려면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axis=1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tf.argmax</a:t>
            </a:r>
            <a:r>
              <a:rPr lang="en-US" altLang="ko-KR" dirty="0" smtClean="0"/>
              <a:t>()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75" y="2130263"/>
            <a:ext cx="6444669" cy="2259292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1695102" y="3602661"/>
            <a:ext cx="1745233" cy="55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17" idx="2"/>
          </p:cNvCxnSpPr>
          <p:nvPr/>
        </p:nvCxnSpPr>
        <p:spPr>
          <a:xfrm flipH="1">
            <a:off x="2045969" y="3460316"/>
            <a:ext cx="4219642" cy="73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6" idx="3"/>
          </p:cNvCxnSpPr>
          <p:nvPr/>
        </p:nvCxnSpPr>
        <p:spPr>
          <a:xfrm flipH="1">
            <a:off x="1850093" y="3621116"/>
            <a:ext cx="2484033" cy="533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3428247" y="3370052"/>
            <a:ext cx="423906" cy="294140"/>
          </a:xfrm>
          <a:prstGeom prst="ellipse">
            <a:avLst/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272046" y="3370052"/>
            <a:ext cx="423906" cy="294140"/>
          </a:xfrm>
          <a:prstGeom prst="ellipse">
            <a:avLst/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265611" y="3313246"/>
            <a:ext cx="423906" cy="294140"/>
          </a:xfrm>
          <a:prstGeom prst="ellipse">
            <a:avLst/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26" y="4721469"/>
            <a:ext cx="5868391" cy="205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32595</TotalTime>
  <Words>3562</Words>
  <Application>Microsoft Office PowerPoint</Application>
  <PresentationFormat>화면 슬라이드 쇼(4:3)</PresentationFormat>
  <Paragraphs>479</Paragraphs>
  <Slides>33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나눔고딕</vt:lpstr>
      <vt:lpstr>맑은 고딕</vt:lpstr>
      <vt:lpstr>Arial</vt:lpstr>
      <vt:lpstr>Courier New</vt:lpstr>
      <vt:lpstr>Tahoma</vt:lpstr>
      <vt:lpstr>Office 테마</vt:lpstr>
      <vt:lpstr>디자인 사용자 지정</vt:lpstr>
      <vt:lpstr>PowerPoint 프레젠테이션</vt:lpstr>
      <vt:lpstr>실습 파일</vt:lpstr>
      <vt:lpstr>MNIST 딥러닝 구현 전 소스, 약 97% 정확도</vt:lpstr>
      <vt:lpstr>테스트 데이터의 첫 번째 손글씨 예측 결과를 확인</vt:lpstr>
      <vt:lpstr>정답으로 나온 10개의 실수는 확률 값</vt:lpstr>
      <vt:lpstr>Tensorflow 메소드 </vt:lpstr>
      <vt:lpstr>One Hot Encoding의 이해 </vt:lpstr>
      <vt:lpstr>MNIST 예측 결과인 확률</vt:lpstr>
      <vt:lpstr>배열에서 가장 큰 값의 첨자 구하기 </vt:lpstr>
      <vt:lpstr>argmax()의 옵션 axis=0, 1</vt:lpstr>
      <vt:lpstr>PowerPoint 프레젠테이션</vt:lpstr>
      <vt:lpstr>실제 손글씨를 그려 결과와 비교</vt:lpstr>
      <vt:lpstr>활성화 함수 softmax()</vt:lpstr>
      <vt:lpstr>평탄화 메소드 flatten</vt:lpstr>
      <vt:lpstr>드롭아웃 개념</vt:lpstr>
      <vt:lpstr>드롭아웃 정리</vt:lpstr>
      <vt:lpstr>tf.keras.layers.Dropout()</vt:lpstr>
      <vt:lpstr>테스트 데이터 모두 예측해 보기</vt:lpstr>
      <vt:lpstr>PowerPoint 프레젠테이션</vt:lpstr>
      <vt:lpstr>임의의 20개 예측 값과 정답</vt:lpstr>
      <vt:lpstr>임의의 20개 예측 값과 정답, 손글씨 그리기</vt:lpstr>
      <vt:lpstr>임의의 20개 샘플 예측 값과 정답 그리기</vt:lpstr>
      <vt:lpstr>임의의 20개 샘플 예측 값과 정답 그리기 소스</vt:lpstr>
      <vt:lpstr>PowerPoint 프레젠테이션</vt:lpstr>
      <vt:lpstr>예측이 틀린 20개 찾기</vt:lpstr>
      <vt:lpstr>예측이 잘못된 20개 샘플로 그리기</vt:lpstr>
      <vt:lpstr>예측이 잘못된 20개 샘플</vt:lpstr>
      <vt:lpstr>예측이 잘못된 20개 그리기 소스</vt:lpstr>
      <vt:lpstr>PowerPoint 프레젠테이션</vt:lpstr>
      <vt:lpstr>중간층을 늘리고 훈련 횟수를 증가</vt:lpstr>
      <vt:lpstr>주요 소스</vt:lpstr>
      <vt:lpstr>전 소스</vt:lpstr>
      <vt:lpstr>메소드 flatten() 미사용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 파이썬</cp:lastModifiedBy>
  <cp:revision>722</cp:revision>
  <dcterms:created xsi:type="dcterms:W3CDTF">2013-05-23T04:26:30Z</dcterms:created>
  <dcterms:modified xsi:type="dcterms:W3CDTF">2021-01-01T08:34:58Z</dcterms:modified>
</cp:coreProperties>
</file>